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0" r:id="rId3"/>
    <p:sldId id="273" r:id="rId4"/>
    <p:sldId id="274" r:id="rId5"/>
    <p:sldId id="275" r:id="rId6"/>
    <p:sldId id="276" r:id="rId7"/>
    <p:sldId id="263" r:id="rId8"/>
    <p:sldId id="261" r:id="rId9"/>
    <p:sldId id="262" r:id="rId10"/>
    <p:sldId id="264" r:id="rId11"/>
    <p:sldId id="270" r:id="rId12"/>
    <p:sldId id="257" r:id="rId13"/>
    <p:sldId id="258" r:id="rId14"/>
    <p:sldId id="259" r:id="rId15"/>
    <p:sldId id="271" r:id="rId16"/>
    <p:sldId id="265" r:id="rId17"/>
    <p:sldId id="272" r:id="rId18"/>
    <p:sldId id="268" r:id="rId19"/>
    <p:sldId id="266" r:id="rId20"/>
    <p:sldId id="267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90" d="100"/>
          <a:sy n="90" d="100"/>
        </p:scale>
        <p:origin x="-51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7476-410E-4D5E-A78A-3CCE34C14C07}" type="datetimeFigureOut">
              <a:rPr lang="ar-SA" smtClean="0"/>
              <a:pPr/>
              <a:t>06/06/1431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3064-682E-47F7-BCEF-ABA2B31F4AA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7476-410E-4D5E-A78A-3CCE34C14C07}" type="datetimeFigureOut">
              <a:rPr lang="ar-SA" smtClean="0"/>
              <a:pPr/>
              <a:t>06/06/1431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3064-682E-47F7-BCEF-ABA2B31F4AA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7476-410E-4D5E-A78A-3CCE34C14C07}" type="datetimeFigureOut">
              <a:rPr lang="ar-SA" smtClean="0"/>
              <a:pPr/>
              <a:t>06/06/1431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3064-682E-47F7-BCEF-ABA2B31F4AA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2724D-8F13-46C3-891B-F83314D45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7476-410E-4D5E-A78A-3CCE34C14C07}" type="datetimeFigureOut">
              <a:rPr lang="ar-SA" smtClean="0"/>
              <a:pPr/>
              <a:t>06/06/1431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3064-682E-47F7-BCEF-ABA2B31F4AA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7476-410E-4D5E-A78A-3CCE34C14C07}" type="datetimeFigureOut">
              <a:rPr lang="ar-SA" smtClean="0"/>
              <a:pPr/>
              <a:t>06/06/1431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3064-682E-47F7-BCEF-ABA2B31F4AA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7476-410E-4D5E-A78A-3CCE34C14C07}" type="datetimeFigureOut">
              <a:rPr lang="ar-SA" smtClean="0"/>
              <a:pPr/>
              <a:t>06/06/1431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3064-682E-47F7-BCEF-ABA2B31F4AA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7476-410E-4D5E-A78A-3CCE34C14C07}" type="datetimeFigureOut">
              <a:rPr lang="ar-SA" smtClean="0"/>
              <a:pPr/>
              <a:t>06/06/1431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3064-682E-47F7-BCEF-ABA2B31F4AA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7476-410E-4D5E-A78A-3CCE34C14C07}" type="datetimeFigureOut">
              <a:rPr lang="ar-SA" smtClean="0"/>
              <a:pPr/>
              <a:t>06/06/1431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3064-682E-47F7-BCEF-ABA2B31F4AA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7476-410E-4D5E-A78A-3CCE34C14C07}" type="datetimeFigureOut">
              <a:rPr lang="ar-SA" smtClean="0"/>
              <a:pPr/>
              <a:t>06/06/1431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3064-682E-47F7-BCEF-ABA2B31F4AA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7476-410E-4D5E-A78A-3CCE34C14C07}" type="datetimeFigureOut">
              <a:rPr lang="ar-SA" smtClean="0"/>
              <a:pPr/>
              <a:t>06/06/1431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3064-682E-47F7-BCEF-ABA2B31F4AA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7476-410E-4D5E-A78A-3CCE34C14C07}" type="datetimeFigureOut">
              <a:rPr lang="ar-SA" smtClean="0"/>
              <a:pPr/>
              <a:t>06/06/1431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3064-682E-47F7-BCEF-ABA2B31F4AA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67476-410E-4D5E-A78A-3CCE34C14C07}" type="datetimeFigureOut">
              <a:rPr lang="ar-SA" smtClean="0"/>
              <a:pPr/>
              <a:t>06/06/1431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F3064-682E-47F7-BCEF-ABA2B31F4AA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/>
              <a:t>Humidity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dirty="0" smtClean="0"/>
              <a:t>هو تعبير عن كمية بخار الماء </a:t>
            </a:r>
            <a:r>
              <a:rPr lang="en-US" dirty="0" smtClean="0"/>
              <a:t>water </a:t>
            </a:r>
            <a:r>
              <a:rPr lang="en-US" dirty="0" err="1" smtClean="0"/>
              <a:t>vapour</a:t>
            </a:r>
            <a:r>
              <a:rPr lang="ar-SA" dirty="0" smtClean="0"/>
              <a:t> </a:t>
            </a:r>
            <a:r>
              <a:rPr lang="ar-SA" dirty="0" smtClean="0"/>
              <a:t>في الهواء..</a:t>
            </a:r>
            <a:endParaRPr lang="en-US" dirty="0" smtClean="0"/>
          </a:p>
          <a:p>
            <a:r>
              <a:rPr lang="ar-SA" dirty="0" smtClean="0"/>
              <a:t>وهو عبارة عن غاز غير مرئي تتراوح نسبته في الغلاف الجوي 1-4%  ، </a:t>
            </a:r>
            <a:r>
              <a:rPr lang="ar-SA" dirty="0" err="1" smtClean="0"/>
              <a:t>ولايعد</a:t>
            </a:r>
            <a:r>
              <a:rPr lang="ar-SA" dirty="0" smtClean="0"/>
              <a:t> الضباب </a:t>
            </a:r>
            <a:r>
              <a:rPr lang="en-US" dirty="0" smtClean="0"/>
              <a:t>Fogs</a:t>
            </a:r>
            <a:r>
              <a:rPr lang="ar-SA" dirty="0" smtClean="0"/>
              <a:t> </a:t>
            </a:r>
            <a:r>
              <a:rPr lang="ar-SA" dirty="0" err="1" smtClean="0"/>
              <a:t>او</a:t>
            </a:r>
            <a:r>
              <a:rPr lang="ar-SA" dirty="0" smtClean="0"/>
              <a:t> الرذاذ </a:t>
            </a:r>
            <a:r>
              <a:rPr lang="en-US" dirty="0" smtClean="0"/>
              <a:t> mists</a:t>
            </a:r>
            <a:r>
              <a:rPr lang="ar-SA" dirty="0" smtClean="0"/>
              <a:t>وغيرها من قطرات الماء بخار ماء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Diurnal Variation in Relative Humidity in Greenhouses Ventilated from 10:00 to 17:00</a:t>
            </a:r>
            <a:endParaRPr lang="ar-SA" dirty="0"/>
          </a:p>
        </p:txBody>
      </p:sp>
      <p:pic>
        <p:nvPicPr>
          <p:cNvPr id="1026" name="Picture 2" descr="C:\Documents and Settings\XPPRESP3\My Documents\Downloads\eb478f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97000" y="1837531"/>
            <a:ext cx="6350000" cy="4051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Moisture Control Equipment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Watering system</a:t>
            </a:r>
          </a:p>
          <a:p>
            <a:pPr eaLnBrk="1" hangingPunct="1"/>
            <a:r>
              <a:rPr lang="en-US" sz="2400" dirty="0" smtClean="0"/>
              <a:t>Shade cloth</a:t>
            </a:r>
          </a:p>
          <a:p>
            <a:pPr eaLnBrk="1" hangingPunct="1"/>
            <a:r>
              <a:rPr lang="en-US" sz="2400" dirty="0" smtClean="0"/>
              <a:t>Foggers</a:t>
            </a:r>
          </a:p>
          <a:p>
            <a:pPr eaLnBrk="1" hangingPunct="1"/>
            <a:r>
              <a:rPr lang="en-US" sz="2400" dirty="0" smtClean="0"/>
              <a:t>Mist system</a:t>
            </a:r>
          </a:p>
          <a:p>
            <a:pPr eaLnBrk="1" hangingPunct="1"/>
            <a:r>
              <a:rPr lang="en-US" sz="2400" dirty="0" smtClean="0"/>
              <a:t>Humidifiers</a:t>
            </a:r>
          </a:p>
          <a:p>
            <a:pPr eaLnBrk="1" hangingPunct="1"/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  <p:pic>
        <p:nvPicPr>
          <p:cNvPr id="14340" name="Picture 9" descr="Spray1.jpg (29663 bytes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905000"/>
            <a:ext cx="2795588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7985125" algn="l"/>
              </a:tabLst>
            </a:pPr>
            <a:r>
              <a:rPr lang="en-US" sz="3600" b="1" i="1" dirty="0"/>
              <a:t>There are several steps you can take to</a:t>
            </a:r>
            <a:br>
              <a:rPr lang="en-US" sz="3600" b="1" i="1" dirty="0"/>
            </a:br>
            <a:r>
              <a:rPr lang="en-US" sz="3600" b="1" i="1" dirty="0"/>
              <a:t>help avoid crop condensation problems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dirty="0"/>
              <a:t>تجنب الارتفاع المفاجئ في درجة الحرارة في الشروق وذلك بالارتفاع التدريجي </a:t>
            </a:r>
            <a:r>
              <a:rPr lang="ar-SA" dirty="0" err="1"/>
              <a:t>وازالة</a:t>
            </a:r>
            <a:r>
              <a:rPr lang="ar-SA" dirty="0"/>
              <a:t> الرطوبة قبل الفجر </a:t>
            </a:r>
            <a:r>
              <a:rPr lang="ar-SA" dirty="0" err="1"/>
              <a:t>اذ</a:t>
            </a:r>
            <a:r>
              <a:rPr lang="ar-SA" dirty="0"/>
              <a:t> </a:t>
            </a:r>
            <a:r>
              <a:rPr lang="ar-SA" dirty="0" err="1"/>
              <a:t>ان</a:t>
            </a:r>
            <a:r>
              <a:rPr lang="ar-SA" dirty="0"/>
              <a:t> الارتفاع المفاجئ في درجة الحرارة يسبب </a:t>
            </a:r>
            <a:r>
              <a:rPr lang="ar-SA" dirty="0" err="1"/>
              <a:t>التكثف</a:t>
            </a:r>
            <a:r>
              <a:rPr lang="ar-SA" dirty="0"/>
              <a:t> ومع ذلك فان هذه المعاملة تمنع </a:t>
            </a:r>
            <a:r>
              <a:rPr lang="ar-SA" dirty="0" err="1"/>
              <a:t>التكثف</a:t>
            </a:r>
            <a:r>
              <a:rPr lang="ar-SA" dirty="0"/>
              <a:t> على النباتات </a:t>
            </a:r>
            <a:r>
              <a:rPr lang="ar-SA" dirty="0" err="1" smtClean="0"/>
              <a:t>موقتا</a:t>
            </a:r>
            <a:r>
              <a:rPr lang="ar-SA" dirty="0" smtClean="0"/>
              <a:t>.</a:t>
            </a:r>
          </a:p>
          <a:p>
            <a:r>
              <a:rPr lang="ar-SA" dirty="0" smtClean="0"/>
              <a:t>استعمال الشاشات الحرارية </a:t>
            </a:r>
            <a:r>
              <a:rPr lang="ar-SA" dirty="0" err="1" smtClean="0"/>
              <a:t>اثناء</a:t>
            </a:r>
            <a:r>
              <a:rPr lang="ar-SA" dirty="0" smtClean="0"/>
              <a:t> الليل لمنع فقد الحرارة من سطح النبات.</a:t>
            </a:r>
          </a:p>
          <a:p>
            <a:r>
              <a:rPr lang="ar-SA" dirty="0"/>
              <a:t>وضع مصادر الحرارة </a:t>
            </a:r>
            <a:r>
              <a:rPr lang="ar-SA" dirty="0" err="1" smtClean="0"/>
              <a:t>االمشعة</a:t>
            </a:r>
            <a:r>
              <a:rPr lang="ar-SA" dirty="0" smtClean="0"/>
              <a:t> </a:t>
            </a:r>
            <a:r>
              <a:rPr lang="ar-SA" dirty="0"/>
              <a:t>بالقرب من المحاصيل للحفاظ على أسطح النبات أقرب ما يمكن أو أكثر دفئا قليلاً من درجة حرارة </a:t>
            </a:r>
            <a:r>
              <a:rPr lang="ar-SA" dirty="0" smtClean="0"/>
              <a:t>الهواء</a:t>
            </a:r>
          </a:p>
          <a:p>
            <a:r>
              <a:rPr lang="ar-SA" dirty="0" smtClean="0"/>
              <a:t>استخدام </a:t>
            </a:r>
            <a:r>
              <a:rPr lang="en-US" dirty="0" smtClean="0"/>
              <a:t>HAF</a:t>
            </a:r>
            <a:r>
              <a:rPr lang="ar-SA" dirty="0" smtClean="0"/>
              <a:t> </a:t>
            </a:r>
            <a:r>
              <a:rPr lang="ar-SA" dirty="0" err="1" smtClean="0"/>
              <a:t>او</a:t>
            </a:r>
            <a:r>
              <a:rPr lang="ar-SA" dirty="0" smtClean="0"/>
              <a:t> </a:t>
            </a:r>
            <a:r>
              <a:rPr lang="ar-SA" dirty="0" err="1" smtClean="0"/>
              <a:t>انابيب</a:t>
            </a:r>
            <a:r>
              <a:rPr lang="ar-SA" dirty="0" smtClean="0"/>
              <a:t> البولي </a:t>
            </a:r>
            <a:r>
              <a:rPr lang="ar-SA" dirty="0" err="1" smtClean="0"/>
              <a:t>اثلين</a:t>
            </a:r>
            <a:r>
              <a:rPr lang="ar-SA" dirty="0" smtClean="0"/>
              <a:t> للحفاظ على درجة الحرارة في كل النبات</a:t>
            </a:r>
          </a:p>
          <a:p>
            <a:r>
              <a:rPr lang="ar-SA" dirty="0" smtClean="0"/>
              <a:t>استخدام التهوية مع التدفئة للتخلص من الرطوبة الزائدة</a:t>
            </a:r>
          </a:p>
          <a:p>
            <a:r>
              <a:rPr lang="ar-SA" dirty="0" smtClean="0"/>
              <a:t>بدا </a:t>
            </a:r>
            <a:r>
              <a:rPr lang="ar-SA" dirty="0" err="1" smtClean="0"/>
              <a:t>ازالة</a:t>
            </a:r>
            <a:r>
              <a:rPr lang="ar-SA" dirty="0" smtClean="0"/>
              <a:t> الرطوبة عند </a:t>
            </a:r>
            <a:r>
              <a:rPr lang="en-US" dirty="0" smtClean="0"/>
              <a:t>RH 85%</a:t>
            </a:r>
            <a:r>
              <a:rPr lang="ar-SA" dirty="0" smtClean="0"/>
              <a:t> </a:t>
            </a:r>
            <a:r>
              <a:rPr lang="ar-SA" dirty="0"/>
              <a:t>لا يمكن التحكم </a:t>
            </a:r>
            <a:r>
              <a:rPr lang="ar-SA" dirty="0" err="1" smtClean="0"/>
              <a:t>بالرطوبةالنسبية</a:t>
            </a:r>
            <a:r>
              <a:rPr lang="ar-SA" dirty="0" smtClean="0"/>
              <a:t> </a:t>
            </a:r>
            <a:r>
              <a:rPr lang="ar-SA" dirty="0"/>
              <a:t>فوق هذا المستوى بسهولة دون زيادة خطر مشاكل التكثيف والتدخل </a:t>
            </a:r>
            <a:r>
              <a:rPr lang="ar-SA" dirty="0" smtClean="0"/>
              <a:t>في امتصاص </a:t>
            </a:r>
            <a:r>
              <a:rPr lang="ar-SA" dirty="0"/>
              <a:t>المواد الغذائية بسبب </a:t>
            </a:r>
            <a:r>
              <a:rPr lang="ar-SA" dirty="0" smtClean="0"/>
              <a:t>توقف نشاط النبات (انعدام </a:t>
            </a:r>
            <a:r>
              <a:rPr lang="ar-SA" dirty="0" err="1" smtClean="0"/>
              <a:t>النتح</a:t>
            </a:r>
            <a:r>
              <a:rPr lang="ar-SA" dirty="0" smtClean="0"/>
              <a:t>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Humidification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/>
              <a:t>Using Screens</a:t>
            </a:r>
            <a:endParaRPr lang="en-US" dirty="0"/>
          </a:p>
          <a:p>
            <a:r>
              <a:rPr lang="ar-SA" dirty="0" smtClean="0"/>
              <a:t>غير منفذة للرطوبة للحفاظ على </a:t>
            </a:r>
            <a:r>
              <a:rPr lang="ar-SA" dirty="0" err="1" smtClean="0"/>
              <a:t>اعلى</a:t>
            </a:r>
            <a:r>
              <a:rPr lang="ar-SA" dirty="0" smtClean="0"/>
              <a:t> رطوبة ويمكنها خفض </a:t>
            </a:r>
            <a:r>
              <a:rPr lang="ar-SA" dirty="0" err="1" smtClean="0"/>
              <a:t>النتح</a:t>
            </a:r>
            <a:r>
              <a:rPr lang="ar-SA" dirty="0" smtClean="0"/>
              <a:t> </a:t>
            </a:r>
            <a:r>
              <a:rPr lang="ar-SA" dirty="0" err="1" smtClean="0"/>
              <a:t>اثناء</a:t>
            </a:r>
            <a:r>
              <a:rPr lang="ar-SA" dirty="0" smtClean="0"/>
              <a:t> الليل بمقدار 20% عند انخفاض الرطوبة وبنسبة 60% عندما تكون الرطوبة مرتفعة فعلا  وهذه تستعمل في </a:t>
            </a:r>
            <a:r>
              <a:rPr lang="ar-SA" dirty="0" err="1" smtClean="0"/>
              <a:t>اشهر</a:t>
            </a:r>
            <a:r>
              <a:rPr lang="ar-SA" dirty="0" smtClean="0"/>
              <a:t> الشتاء عندما تكون النباتات صغيرة والرطوبة منخفضة</a:t>
            </a:r>
          </a:p>
          <a:p>
            <a:pPr algn="l" rtl="0"/>
            <a:r>
              <a:rPr lang="en-US" b="1" i="1" dirty="0" smtClean="0"/>
              <a:t>Closing vents during full sun to  increase </a:t>
            </a:r>
            <a:r>
              <a:rPr lang="en-US" b="1" i="1" dirty="0"/>
              <a:t>humidity</a:t>
            </a:r>
            <a:endParaRPr lang="en-US" dirty="0"/>
          </a:p>
          <a:p>
            <a:pPr algn="l" rtl="0"/>
            <a:r>
              <a:rPr lang="en-US" b="1" i="1" dirty="0"/>
              <a:t>Fogs, Mists, Roof Sprinklers, </a:t>
            </a:r>
            <a:r>
              <a:rPr lang="en-US" b="1" i="1" dirty="0" smtClean="0"/>
              <a:t>and  Pan </a:t>
            </a:r>
            <a:r>
              <a:rPr lang="en-US" b="1" i="1" dirty="0"/>
              <a:t>&amp; Fan Systems</a:t>
            </a:r>
            <a:endParaRPr lang="en-US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Points to remember about</a:t>
            </a:r>
            <a:br>
              <a:rPr lang="en-US" b="1" i="1" dirty="0"/>
            </a:br>
            <a:r>
              <a:rPr lang="en-US" b="1" i="1" dirty="0"/>
              <a:t>humidification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dirty="0" err="1"/>
              <a:t>ان</a:t>
            </a:r>
            <a:r>
              <a:rPr lang="ar-SA" dirty="0"/>
              <a:t> النباتات هي عامل الرئيسي في رطوبة البيت لذا </a:t>
            </a:r>
            <a:r>
              <a:rPr lang="ar-SA" dirty="0" smtClean="0"/>
              <a:t>من الضروري </a:t>
            </a:r>
            <a:r>
              <a:rPr lang="ar-SA" dirty="0"/>
              <a:t>ضمان الري الملائم لاحتياجات للتبخر </a:t>
            </a:r>
            <a:r>
              <a:rPr lang="ar-SA" dirty="0" err="1"/>
              <a:t>النتحي</a:t>
            </a:r>
            <a:r>
              <a:rPr lang="ar-SA" dirty="0"/>
              <a:t> في الجو </a:t>
            </a:r>
            <a:r>
              <a:rPr lang="ar-SA" dirty="0" smtClean="0"/>
              <a:t>الحار</a:t>
            </a:r>
          </a:p>
          <a:p>
            <a:r>
              <a:rPr lang="ar-SA" dirty="0" err="1"/>
              <a:t>ان</a:t>
            </a:r>
            <a:r>
              <a:rPr lang="ar-SA" dirty="0"/>
              <a:t> البيوت الزجاجية ذات </a:t>
            </a:r>
            <a:r>
              <a:rPr lang="ar-SA" dirty="0" err="1"/>
              <a:t>الارضية</a:t>
            </a:r>
            <a:r>
              <a:rPr lang="ar-SA" dirty="0"/>
              <a:t>  مانعة التسرب تميل </a:t>
            </a:r>
            <a:r>
              <a:rPr lang="ar-SA" dirty="0" err="1"/>
              <a:t>الى</a:t>
            </a:r>
            <a:r>
              <a:rPr lang="ar-SA" dirty="0"/>
              <a:t> </a:t>
            </a:r>
            <a:r>
              <a:rPr lang="ar-SA" dirty="0" err="1"/>
              <a:t>ان</a:t>
            </a:r>
            <a:r>
              <a:rPr lang="ar-SA" dirty="0"/>
              <a:t> تكون </a:t>
            </a:r>
            <a:r>
              <a:rPr lang="ar-SA" dirty="0" err="1"/>
              <a:t>اكثر</a:t>
            </a:r>
            <a:r>
              <a:rPr lang="ar-SA" dirty="0"/>
              <a:t> جفافا </a:t>
            </a:r>
            <a:r>
              <a:rPr lang="ar-SA" dirty="0" err="1"/>
              <a:t>اذ</a:t>
            </a:r>
            <a:r>
              <a:rPr lang="ar-SA" dirty="0"/>
              <a:t> يمنع التبخر من </a:t>
            </a:r>
            <a:r>
              <a:rPr lang="ar-SA" dirty="0" smtClean="0"/>
              <a:t>التربة. </a:t>
            </a:r>
            <a:endParaRPr lang="en-US" dirty="0"/>
          </a:p>
          <a:p>
            <a:r>
              <a:rPr lang="ar-SA" dirty="0"/>
              <a:t>في حالة حدوث ترطيب الأرضيات أو </a:t>
            </a:r>
            <a:r>
              <a:rPr lang="ar-SA" dirty="0" err="1"/>
              <a:t>اوراق</a:t>
            </a:r>
            <a:r>
              <a:rPr lang="ar-SA" dirty="0"/>
              <a:t> النبات، </a:t>
            </a:r>
            <a:r>
              <a:rPr lang="ar-SA" dirty="0" smtClean="0"/>
              <a:t>ينصح بوقف </a:t>
            </a:r>
            <a:r>
              <a:rPr lang="ar-SA" dirty="0"/>
              <a:t>الترطيب في وقت متأخر بعد الظهر أو في وقت مبكر مساء للسماح بوقت كاف </a:t>
            </a:r>
            <a:r>
              <a:rPr lang="ar-SA" dirty="0" smtClean="0"/>
              <a:t>لتجفيف.</a:t>
            </a:r>
            <a:endParaRPr lang="en-US" dirty="0"/>
          </a:p>
          <a:p>
            <a:r>
              <a:rPr lang="ar-SA" dirty="0"/>
              <a:t>تبريد </a:t>
            </a:r>
            <a:r>
              <a:rPr lang="ar-SA" dirty="0" err="1" smtClean="0"/>
              <a:t>البخري</a:t>
            </a:r>
            <a:r>
              <a:rPr lang="ar-SA" dirty="0" smtClean="0"/>
              <a:t> </a:t>
            </a:r>
            <a:r>
              <a:rPr lang="ar-SA" dirty="0"/>
              <a:t>يعتمد على الكمية الإجمالية من المياه التي يمكن أن تكون تبخرت. لذا نظام التبريد </a:t>
            </a:r>
            <a:r>
              <a:rPr lang="ar-SA" dirty="0" err="1"/>
              <a:t>التبخري</a:t>
            </a:r>
            <a:r>
              <a:rPr lang="ar-SA" dirty="0"/>
              <a:t> </a:t>
            </a:r>
            <a:r>
              <a:rPr lang="ar-SA" dirty="0" smtClean="0"/>
              <a:t>يجب </a:t>
            </a:r>
            <a:r>
              <a:rPr lang="ar-SA" dirty="0" err="1"/>
              <a:t>ان</a:t>
            </a:r>
            <a:r>
              <a:rPr lang="ar-SA" dirty="0"/>
              <a:t> يكون مصمم في اخذ النظر احتياجات كمية الماء الخارجة  </a:t>
            </a:r>
            <a:r>
              <a:rPr lang="en-US" dirty="0" smtClean="0"/>
              <a:t>output</a:t>
            </a:r>
            <a:endParaRPr lang="ar-SA" dirty="0" smtClean="0"/>
          </a:p>
          <a:p>
            <a:r>
              <a:rPr lang="ar-SA" dirty="0" err="1" smtClean="0"/>
              <a:t>ان</a:t>
            </a:r>
            <a:r>
              <a:rPr lang="ar-SA" dirty="0" smtClean="0"/>
              <a:t> التبخر ألتبريدي </a:t>
            </a:r>
            <a:r>
              <a:rPr lang="ar-SA" dirty="0"/>
              <a:t>تتطلب</a:t>
            </a:r>
            <a:r>
              <a:rPr lang="ar-SA" dirty="0" smtClean="0"/>
              <a:t> معدلات تهوية جيدة لذا يجب دخول الهواء النقي باستمرار وخروج الهواء الدافئ الرطب.</a:t>
            </a:r>
          </a:p>
          <a:p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Dehumidification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Greenhouse Dehumidifier</a:t>
            </a:r>
            <a:endParaRPr lang="ar-SA" dirty="0"/>
          </a:p>
        </p:txBody>
      </p:sp>
      <p:pic>
        <p:nvPicPr>
          <p:cNvPr id="2050" name="Picture 2" descr="C:\Documents and Settings\XPPRESP3\My Documents\Downloads\greenhouse-dehumidifieمجفف 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30038" y="1600200"/>
            <a:ext cx="3683923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C:\Documents and Settings\XPPRESP3\My Documents\Downloads\QuestPowerDry4000Pro__86878.1358444154.1280.128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39532" y="1600200"/>
            <a:ext cx="2864935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122" name="Picture 2" descr="C:\Documents and Settings\XPPRESP3\My Documents\Downloads\frigidaire-70-pint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3250" y="2434431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humidifier</a:t>
            </a:r>
            <a:endParaRPr lang="ar-SA" dirty="0"/>
          </a:p>
        </p:txBody>
      </p:sp>
      <p:pic>
        <p:nvPicPr>
          <p:cNvPr id="3074" name="Picture 2" descr="C:\Documents and Settings\XPPRESP3\My Documents\Downloads\Greenhouse مرطاب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79174" y="1600200"/>
            <a:ext cx="618565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Composition of the Atmosphere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صورة 3"/>
          <p:cNvPicPr/>
          <p:nvPr/>
        </p:nvPicPr>
        <p:blipFill>
          <a:blip r:embed="rId2"/>
          <a:srcRect l="4063" t="12043" b="4926"/>
          <a:stretch>
            <a:fillRect/>
          </a:stretch>
        </p:blipFill>
        <p:spPr bwMode="auto">
          <a:xfrm>
            <a:off x="2071670" y="2285992"/>
            <a:ext cx="505999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098" name="Picture 2" descr="C:\Documents and Settings\XPPRESP3\My Documents\Downloads\Garden مرطاب مخطط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3988" y="523875"/>
            <a:ext cx="6296025" cy="5810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err="1" smtClean="0"/>
              <a:t>ان</a:t>
            </a:r>
            <a:r>
              <a:rPr lang="ar-IQ" dirty="0" smtClean="0"/>
              <a:t> الكمية القصوى لبخار الماء </a:t>
            </a:r>
            <a:r>
              <a:rPr lang="en-US" dirty="0" smtClean="0"/>
              <a:t>water </a:t>
            </a:r>
            <a:r>
              <a:rPr lang="en-US" dirty="0" err="1" smtClean="0"/>
              <a:t>vapour</a:t>
            </a:r>
            <a:r>
              <a:rPr lang="ar-IQ" dirty="0" smtClean="0"/>
              <a:t> في عينة من الهواء تعتمد على درجة الحرارة وبشكل اقل على ضغط الهواء. كما </a:t>
            </a:r>
            <a:r>
              <a:rPr lang="ar-IQ" dirty="0" err="1" smtClean="0"/>
              <a:t>ان</a:t>
            </a:r>
            <a:r>
              <a:rPr lang="ar-IQ" dirty="0" smtClean="0"/>
              <a:t> الكمية الفعلية لضغط الماء يقاس بالكمية المتوفرة من الماء للتبخر. </a:t>
            </a:r>
            <a:r>
              <a:rPr lang="ar-IQ" dirty="0" err="1" smtClean="0"/>
              <a:t>ان</a:t>
            </a:r>
            <a:r>
              <a:rPr lang="ar-IQ" dirty="0" smtClean="0"/>
              <a:t> بخار الماء عادة ينتقل من المنطقة ذات التركيز العالي  وهي داخل تجاويف الورقة </a:t>
            </a:r>
            <a:r>
              <a:rPr lang="ar-IQ" dirty="0" err="1" smtClean="0"/>
              <a:t>الى</a:t>
            </a:r>
            <a:r>
              <a:rPr lang="ar-IQ" dirty="0" smtClean="0"/>
              <a:t> المنطقة </a:t>
            </a:r>
            <a:r>
              <a:rPr lang="ar-IQ" dirty="0" err="1" smtClean="0"/>
              <a:t>الاقل</a:t>
            </a:r>
            <a:r>
              <a:rPr lang="ar-IQ" dirty="0" smtClean="0"/>
              <a:t> تركيزا وهو هواء البيت الزجاجي وهذه القاعدة يبنى عليها </a:t>
            </a:r>
            <a:r>
              <a:rPr lang="ar-IQ" dirty="0" err="1" smtClean="0"/>
              <a:t>النتح</a:t>
            </a:r>
            <a:r>
              <a:rPr lang="ar-IQ" dirty="0" smtClean="0"/>
              <a:t> </a:t>
            </a:r>
            <a:r>
              <a:rPr lang="en-US" dirty="0" smtClean="0"/>
              <a:t>transpiration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الرطوبة النسبية  </a:t>
            </a:r>
            <a:r>
              <a:rPr lang="en-US" dirty="0" smtClean="0"/>
              <a:t>relative humidity</a:t>
            </a:r>
            <a:endParaRPr lang="ar-S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285992"/>
            <a:ext cx="355659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-214346" y="1357298"/>
            <a:ext cx="7835799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وهي كمية ضغط البخار الحقيقي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الى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تشبع ضغط البخار في نفس درجة الحرارة.</a:t>
            </a:r>
          </a:p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او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هي قياس كمية الماء في الهواء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الى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كمية الماء التي يمسكها الهواء في نفس درجة الحرارة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447613" y="3286124"/>
            <a:ext cx="40534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Too low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Wingdings" pitchFamily="2" charset="2"/>
              </a:rPr>
              <a:t>: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negative effects on the crop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360192" y="4071942"/>
            <a:ext cx="44980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Too high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Wingdings" pitchFamily="2" charset="2"/>
              </a:rPr>
              <a:t>: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contributes to disease development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Vapor Pressure Deficit (VPD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وهي الفرق بين كمية ضغط البخار الفعلي </a:t>
            </a:r>
            <a:r>
              <a:rPr lang="en-US" dirty="0" smtClean="0"/>
              <a:t>actual vapor pressure</a:t>
            </a:r>
            <a:r>
              <a:rPr lang="ar-SA" dirty="0" smtClean="0"/>
              <a:t> وبين ضغط البخار المشبع </a:t>
            </a:r>
            <a:r>
              <a:rPr lang="en-US" dirty="0" smtClean="0"/>
              <a:t>saturation vapor pressure</a:t>
            </a:r>
          </a:p>
          <a:p>
            <a:r>
              <a:rPr lang="ar-SA" dirty="0" smtClean="0"/>
              <a:t>وان </a:t>
            </a:r>
            <a:r>
              <a:rPr lang="ar-SA" dirty="0" err="1" smtClean="0"/>
              <a:t>النتح</a:t>
            </a:r>
            <a:r>
              <a:rPr lang="ar-SA" dirty="0" smtClean="0"/>
              <a:t> يعتمد بشكل كبير على التدرج بين الماء في النبات </a:t>
            </a:r>
            <a:r>
              <a:rPr lang="en-US" dirty="0" smtClean="0"/>
              <a:t>(</a:t>
            </a:r>
            <a:r>
              <a:rPr lang="en-US" dirty="0" err="1" smtClean="0"/>
              <a:t>Psat,plant</a:t>
            </a:r>
            <a:r>
              <a:rPr lang="en-US" dirty="0" smtClean="0"/>
              <a:t>) </a:t>
            </a:r>
            <a:r>
              <a:rPr lang="ar-SA" dirty="0" smtClean="0"/>
              <a:t>وبين </a:t>
            </a:r>
            <a:r>
              <a:rPr lang="ar-SA" dirty="0" smtClean="0"/>
              <a:t>الماء في الهواء </a:t>
            </a:r>
            <a:r>
              <a:rPr lang="en-US" dirty="0" smtClean="0"/>
              <a:t>(Pact. </a:t>
            </a:r>
            <a:r>
              <a:rPr lang="en-US" dirty="0" err="1" smtClean="0"/>
              <a:t>vap</a:t>
            </a:r>
            <a:r>
              <a:rPr lang="en-US" dirty="0" smtClean="0"/>
              <a:t>. air</a:t>
            </a:r>
            <a:r>
              <a:rPr lang="en-US" dirty="0" smtClean="0"/>
              <a:t>)</a:t>
            </a:r>
            <a:r>
              <a:rPr lang="ar-SA" dirty="0" smtClean="0"/>
              <a:t> 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38550" y="3596481"/>
            <a:ext cx="18669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785786" y="1714488"/>
            <a:ext cx="814517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وكلما ازداد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VPD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S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كلما ازداد معدل التبخر وعلى الرغم من اختلاف المحاصيل في استجابتها للرطوبة فان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VPD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المثالي هو 8-10%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Vapour</a:t>
            </a:r>
            <a:r>
              <a:rPr lang="en-US" b="1" dirty="0" smtClean="0"/>
              <a:t> Pressure Deficit</a:t>
            </a:r>
            <a:endParaRPr lang="ar-SA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2699" y="1857364"/>
            <a:ext cx="7991301" cy="4312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Moisture transfers within the greenhouse </a:t>
            </a:r>
            <a:br>
              <a:rPr lang="en-US" dirty="0" smtClean="0"/>
            </a:br>
            <a:endParaRPr lang="ar-SA" dirty="0"/>
          </a:p>
        </p:txBody>
      </p:sp>
      <p:pic>
        <p:nvPicPr>
          <p:cNvPr id="4" name="عنصر نائب للمحتوى 3" descr="Full-size image (15 K)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05025" y="2082006"/>
            <a:ext cx="493395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A typical daily pattern of canopy air temperature (circles), relative humidity (RH) (squares) and </a:t>
            </a:r>
            <a:r>
              <a:rPr lang="en-US" sz="1800" dirty="0" err="1" smtClean="0"/>
              <a:t>vapour</a:t>
            </a:r>
            <a:r>
              <a:rPr lang="en-US" sz="1800" dirty="0" smtClean="0"/>
              <a:t> pressure deficit </a:t>
            </a:r>
            <a:r>
              <a:rPr lang="ar-SA" sz="1800" dirty="0" smtClean="0"/>
              <a:t> </a:t>
            </a:r>
            <a:r>
              <a:rPr lang="en-US" sz="1800" dirty="0" smtClean="0"/>
              <a:t>) with the low (open symbols) and high (solid symbols) temperature treatments on the 29th September at </a:t>
            </a:r>
            <a:r>
              <a:rPr lang="en-US" sz="1800" dirty="0" err="1" smtClean="0"/>
              <a:t>Katanning</a:t>
            </a:r>
            <a:r>
              <a:rPr lang="en-US" sz="1800" dirty="0" smtClean="0"/>
              <a:t> 2003. (VPD) (triangles</a:t>
            </a:r>
            <a:endParaRPr lang="ar-SA" sz="1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صورة 3" descr="C:\Documents and Settings\XPPRESP3\My Documents\Downloads\1-s2.0-S0378429007000895-gr1الرطوبة ودرجة الحرارة واVPD في البيت الزجاجي خلال اليوم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465262"/>
            <a:ext cx="3829384" cy="5107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621</Words>
  <Application>Microsoft Office PowerPoint</Application>
  <PresentationFormat>عرض على الشاشة (3:4)‏</PresentationFormat>
  <Paragraphs>45</Paragraphs>
  <Slides>20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سمة Office</vt:lpstr>
      <vt:lpstr>Humidity</vt:lpstr>
      <vt:lpstr>Composition of the Atmosphere</vt:lpstr>
      <vt:lpstr>الشريحة 3</vt:lpstr>
      <vt:lpstr>الرطوبة النسبية  relative humidity</vt:lpstr>
      <vt:lpstr>Vapor Pressure Deficit (VPD </vt:lpstr>
      <vt:lpstr>الشريحة 6</vt:lpstr>
      <vt:lpstr>Vapour Pressure Deficit</vt:lpstr>
      <vt:lpstr>Moisture transfers within the greenhouse  </vt:lpstr>
      <vt:lpstr>A typical daily pattern of canopy air temperature (circles), relative humidity (RH) (squares) and vapour pressure deficit  ) with the low (open symbols) and high (solid symbols) temperature treatments on the 29th September at Katanning 2003. (VPD) (triangles</vt:lpstr>
      <vt:lpstr>Diurnal Variation in Relative Humidity in Greenhouses Ventilated from 10:00 to 17:00</vt:lpstr>
      <vt:lpstr>Moisture Control Equipment</vt:lpstr>
      <vt:lpstr>There are several steps you can take to help avoid crop condensation problems</vt:lpstr>
      <vt:lpstr>Humidification</vt:lpstr>
      <vt:lpstr>Points to remember about humidification</vt:lpstr>
      <vt:lpstr>Dehumidification</vt:lpstr>
      <vt:lpstr>Greenhouse Dehumidifier</vt:lpstr>
      <vt:lpstr>الشريحة 17</vt:lpstr>
      <vt:lpstr>الشريحة 18</vt:lpstr>
      <vt:lpstr>humidifier</vt:lpstr>
      <vt:lpstr>الشريحة 20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USER</cp:lastModifiedBy>
  <cp:revision>27</cp:revision>
  <dcterms:created xsi:type="dcterms:W3CDTF">2010-05-18T08:26:26Z</dcterms:created>
  <dcterms:modified xsi:type="dcterms:W3CDTF">2010-05-19T14:35:57Z</dcterms:modified>
</cp:coreProperties>
</file>